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256" r:id="rId3"/>
    <p:sldId id="273" r:id="rId4"/>
    <p:sldId id="265" r:id="rId5"/>
    <p:sldId id="261" r:id="rId6"/>
    <p:sldId id="259" r:id="rId7"/>
    <p:sldId id="257" r:id="rId8"/>
    <p:sldId id="260" r:id="rId9"/>
    <p:sldId id="266" r:id="rId10"/>
    <p:sldId id="267" r:id="rId11"/>
    <p:sldId id="277" r:id="rId12"/>
    <p:sldId id="274" r:id="rId13"/>
    <p:sldId id="278" r:id="rId14"/>
    <p:sldId id="281" r:id="rId15"/>
    <p:sldId id="282" r:id="rId16"/>
    <p:sldId id="276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5109210" y="3094990"/>
            <a:ext cx="1867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Web Portal (</a:t>
            </a:r>
            <a:r>
              <a:rPr lang="en-US" altLang="zh-CN"/>
              <a:t>RWD)</a:t>
            </a:r>
            <a:endParaRPr lang="en-US"/>
          </a:p>
          <a:p>
            <a:pPr algn="ctr"/>
            <a:r>
              <a:rPr lang="zh-CN" altLang="en-US"/>
              <a:t>网站 </a:t>
            </a:r>
            <a:r>
              <a:rPr lang="en-US" altLang="zh-CN"/>
              <a:t>(RWD)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 t="13838"/>
          <a:stretch>
            <a:fillRect/>
          </a:stretch>
        </p:blipFill>
        <p:spPr>
          <a:xfrm>
            <a:off x="1459865" y="847090"/>
            <a:ext cx="9272905" cy="4265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"/>
          <p:cNvSpPr txBox="1"/>
          <p:nvPr/>
        </p:nvSpPr>
        <p:spPr>
          <a:xfrm>
            <a:off x="928370" y="410845"/>
            <a:ext cx="36518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Up &amp; Down Public Room </a:t>
            </a:r>
            <a:r>
              <a:rPr lang="zh-CN" altLang="en-US"/>
              <a:t>（上下家） </a:t>
            </a:r>
          </a:p>
        </p:txBody>
      </p:sp>
      <p:sp>
        <p:nvSpPr>
          <p:cNvPr id="4" name="Rectangles 3"/>
          <p:cNvSpPr/>
          <p:nvPr/>
        </p:nvSpPr>
        <p:spPr>
          <a:xfrm>
            <a:off x="4385310" y="2872105"/>
            <a:ext cx="3401695" cy="2425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63090" y="5391785"/>
            <a:ext cx="6362700" cy="55054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160020" y="5344160"/>
            <a:ext cx="15443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1st Round - </a:t>
            </a:r>
          </a:p>
          <a:p>
            <a:r>
              <a:rPr lang="en-US" altLang="zh-CN"/>
              <a:t>First Card</a:t>
            </a:r>
          </a:p>
        </p:txBody>
      </p:sp>
      <p:pic>
        <p:nvPicPr>
          <p:cNvPr id="7" name="Content Placeholder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090" y="6062980"/>
            <a:ext cx="6362700" cy="55054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28270" y="6015355"/>
            <a:ext cx="16389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2nd Round - Up&amp;Down Card</a:t>
            </a:r>
          </a:p>
        </p:txBody>
      </p:sp>
      <p:sp>
        <p:nvSpPr>
          <p:cNvPr id="40" name="Right Brace 39"/>
          <p:cNvSpPr/>
          <p:nvPr/>
        </p:nvSpPr>
        <p:spPr>
          <a:xfrm>
            <a:off x="9723755" y="5391785"/>
            <a:ext cx="76200" cy="122174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 Box 41"/>
          <p:cNvSpPr txBox="1"/>
          <p:nvPr/>
        </p:nvSpPr>
        <p:spPr>
          <a:xfrm>
            <a:off x="10108565" y="5683250"/>
            <a:ext cx="157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Action button</a:t>
            </a:r>
          </a:p>
          <a:p>
            <a:r>
              <a:rPr lang="zh-CN" altLang="en-US" sz="1600"/>
              <a:t>行动按键</a:t>
            </a:r>
          </a:p>
        </p:txBody>
      </p:sp>
      <p:sp>
        <p:nvSpPr>
          <p:cNvPr id="43" name="Text Box 42"/>
          <p:cNvSpPr txBox="1"/>
          <p:nvPr/>
        </p:nvSpPr>
        <p:spPr>
          <a:xfrm>
            <a:off x="8769350" y="5518785"/>
            <a:ext cx="755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15sec</a:t>
            </a:r>
          </a:p>
        </p:txBody>
      </p:sp>
      <p:sp>
        <p:nvSpPr>
          <p:cNvPr id="44" name="Text Box 43"/>
          <p:cNvSpPr txBox="1"/>
          <p:nvPr/>
        </p:nvSpPr>
        <p:spPr>
          <a:xfrm>
            <a:off x="8769350" y="6147435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10sec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283845" y="1177290"/>
            <a:ext cx="1468120" cy="2676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First Card - </a:t>
            </a:r>
            <a:r>
              <a:rPr lang="zh-CN" altLang="en-US" sz="1400"/>
              <a:t>首卡 </a:t>
            </a:r>
          </a:p>
          <a:p>
            <a:r>
              <a:rPr lang="en-US" altLang="zh-CN" sz="1400"/>
              <a:t>Up Card - </a:t>
            </a:r>
            <a:r>
              <a:rPr lang="zh-CN" altLang="en-US" sz="1400"/>
              <a:t>上卡</a:t>
            </a:r>
            <a:endParaRPr lang="en-US" altLang="zh-CN" sz="1400"/>
          </a:p>
          <a:p>
            <a:r>
              <a:rPr lang="en-US" altLang="zh-CN" sz="1400"/>
              <a:t>Down Card - </a:t>
            </a:r>
            <a:r>
              <a:rPr lang="zh-CN" altLang="en-US" sz="1400"/>
              <a:t>下卡</a:t>
            </a:r>
          </a:p>
          <a:p>
            <a:r>
              <a:rPr lang="en-US" altLang="zh-CN" sz="1400"/>
              <a:t>Big - </a:t>
            </a:r>
            <a:r>
              <a:rPr lang="zh-CN" altLang="en-US" sz="1400"/>
              <a:t>大</a:t>
            </a:r>
            <a:endParaRPr lang="en-US" altLang="zh-CN" sz="1400"/>
          </a:p>
          <a:p>
            <a:r>
              <a:rPr lang="en-US" altLang="zh-CN" sz="1400"/>
              <a:t>Small - </a:t>
            </a:r>
            <a:r>
              <a:rPr lang="zh-CN" altLang="en-US" sz="1400"/>
              <a:t>小</a:t>
            </a:r>
          </a:p>
          <a:p>
            <a:r>
              <a:rPr lang="en-US" altLang="zh-CN" sz="1400"/>
              <a:t>Black - </a:t>
            </a:r>
            <a:r>
              <a:rPr lang="zh-CN" altLang="en-US" sz="1400"/>
              <a:t>黑</a:t>
            </a:r>
          </a:p>
          <a:p>
            <a:r>
              <a:rPr lang="en-US" altLang="zh-CN" sz="1400"/>
              <a:t>Red - </a:t>
            </a:r>
            <a:r>
              <a:rPr lang="zh-CN" altLang="en-US" sz="1400"/>
              <a:t>红</a:t>
            </a:r>
          </a:p>
          <a:p>
            <a:r>
              <a:rPr lang="en-US" altLang="zh-CN" sz="1400"/>
              <a:t>Player - </a:t>
            </a:r>
            <a:r>
              <a:rPr lang="zh-CN" altLang="en-US" sz="1400"/>
              <a:t>玩家</a:t>
            </a:r>
          </a:p>
          <a:p>
            <a:r>
              <a:rPr lang="en-US" altLang="zh-CN" sz="1400"/>
              <a:t>Clear - </a:t>
            </a:r>
            <a:r>
              <a:rPr lang="zh-CN" altLang="en-US" sz="1400"/>
              <a:t>清理</a:t>
            </a:r>
          </a:p>
          <a:p>
            <a:r>
              <a:rPr lang="en-US" altLang="zh-CN" sz="1400"/>
              <a:t>Submit - </a:t>
            </a:r>
            <a:r>
              <a:rPr lang="zh-CN" altLang="en-US" sz="1400"/>
              <a:t>提交</a:t>
            </a:r>
          </a:p>
          <a:p>
            <a:r>
              <a:rPr lang="en-US" altLang="zh-CN" sz="1400"/>
              <a:t>Select - </a:t>
            </a:r>
            <a:r>
              <a:rPr lang="zh-CN" altLang="en-US" sz="1400"/>
              <a:t>选择</a:t>
            </a:r>
          </a:p>
          <a:p>
            <a:r>
              <a:rPr lang="en-US" altLang="zh-CN" sz="1400"/>
              <a:t>Bet Total - </a:t>
            </a:r>
            <a:r>
              <a:rPr lang="zh-CN" altLang="en-US" sz="1400"/>
              <a:t>赌额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 Box 99"/>
          <p:cNvSpPr txBox="1"/>
          <p:nvPr/>
        </p:nvSpPr>
        <p:spPr>
          <a:xfrm>
            <a:off x="525780" y="424815"/>
            <a:ext cx="5080000" cy="60007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流程</a:t>
            </a: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登录后进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lobby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，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</a:rPr>
              <a:t>lobby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有两个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</a:rPr>
              <a:t>Section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，每个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</a:rPr>
              <a:t>section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有不同注码的房间，客户选择注码，系统自动配对房间和坐位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</a:rPr>
              <a:t>/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或自己选房</a:t>
            </a:r>
            <a:endParaRPr lang="en-US" sz="12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发牌区</a:t>
            </a:r>
            <a:endParaRPr lang="zh-CN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三个发牌区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Atas,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中间牌，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Bawah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，一字排开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派牌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先派中间牌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下一个一定是到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Atas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（上家）红色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3.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然后到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Bawah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（下家）黑色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牌的大小排名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牌的数字没有分大小也没有分花色，只要任何一方开出和中间一样就赢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56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张牌，从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，每个号码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4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张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, Joker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根据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4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个花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(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黑桃，红心，梅花，尖格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),A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最小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 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最大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玩法</a:t>
            </a: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第一张下注（第一圈）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15sec</a:t>
            </a:r>
          </a:p>
          <a:p>
            <a:pPr indent="0"/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第一张花色 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2.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第一张牌大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/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小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a) A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8 -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小 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b) 9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 -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大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c)	 </a:t>
            </a: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3.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红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/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黑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4.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玩家可以下注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joker,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如果第一张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出现就根据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的花来赔，如果玩家有下注中间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1:7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，牌会继续派下一轮，如果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掉去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Atas/Bawah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就赔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1:14</a:t>
            </a: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</a:rPr>
              <a:t>第二圈</a:t>
            </a:r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15sec</a:t>
            </a:r>
            <a:endParaRPr lang="en-US" sz="12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客户可以选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Atas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或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Bawah</a:t>
            </a:r>
          </a:p>
          <a:p>
            <a:pPr indent="0"/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赌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出现在</a:t>
            </a:r>
            <a:r>
              <a:rPr lang="en-US" sz="1200" b="0">
                <a:latin typeface="Calibri" panose="020F0502020204030204" charset="0"/>
                <a:ea typeface="SimSun" panose="02010600030101010101" pitchFamily="2" charset="-122"/>
              </a:rPr>
              <a:t>Atas, Bawah</a:t>
            </a:r>
            <a:r>
              <a:rPr lang="zh-CN" sz="1200" b="0">
                <a:latin typeface="Calibri" panose="020F0502020204030204" charset="0"/>
                <a:ea typeface="SimSun" panose="02010600030101010101" pitchFamily="2" charset="-122"/>
              </a:rPr>
              <a:t>或其中一个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242050" y="427990"/>
            <a:ext cx="5728970" cy="433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/>
            <a:r>
              <a:rPr lang="en-US" sz="12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3. </a:t>
            </a:r>
            <a:r>
              <a:rPr lang="zh-CN" sz="12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加注</a:t>
            </a:r>
            <a:endParaRPr lang="en-US" sz="12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en-US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4. </a:t>
            </a:r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派了</a:t>
            </a:r>
            <a:r>
              <a:rPr lang="en-US" sz="12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10</a:t>
            </a:r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张都没人赢，庄闲家都可以加注（加注时间</a:t>
            </a:r>
            <a:r>
              <a:rPr lang="en-US" sz="12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5sec</a:t>
            </a:r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）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endParaRPr lang="zh-CN" sz="12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endParaRPr lang="zh-CN" sz="12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红包</a:t>
            </a:r>
            <a:endParaRPr lang="zh-CN" sz="12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所有</a:t>
            </a:r>
            <a:r>
              <a:rPr lang="en-US" sz="12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Public</a:t>
            </a:r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房和</a:t>
            </a:r>
            <a:r>
              <a:rPr lang="en-US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Roulette</a:t>
            </a:r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共享一个红包池，当达到设定的数字时，系统就会发送红包给设定的客户或随机发红包给客户</a:t>
            </a:r>
            <a:endParaRPr lang="zh-CN" sz="1200"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红包完全由公司的赢wallet支出 （与代理wallet无关）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红包钱中的进</a:t>
            </a:r>
            <a:r>
              <a:rPr lang="en-US" sz="1200">
                <a:latin typeface="SimSun" panose="02010600030101010101" pitchFamily="2" charset="-122"/>
                <a:ea typeface="SimSun" panose="02010600030101010101" pitchFamily="2" charset="-122"/>
                <a:sym typeface="+mn-ea"/>
              </a:rPr>
              <a:t>wallet  2 (</a:t>
            </a:r>
            <a:r>
              <a:rPr lang="zh-CN" sz="1200">
                <a:ea typeface="SimSun" panose="02010600030101010101" pitchFamily="2" charset="-122"/>
                <a:sym typeface="+mn-ea"/>
              </a:rPr>
              <a:t>不能拿来下注</a:t>
            </a:r>
            <a:r>
              <a:rPr lang="en-US" sz="1200">
                <a:latin typeface="SimSun" panose="02010600030101010101" pitchFamily="2" charset="-122"/>
                <a:ea typeface="SimSun" panose="02010600030101010101" pitchFamily="2" charset="-122"/>
                <a:sym typeface="+mn-ea"/>
              </a:rPr>
              <a:t>)</a:t>
            </a:r>
            <a:endParaRPr lang="en-US" sz="12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pPr indent="0"/>
            <a:r>
              <a:rPr lang="en-US" sz="12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2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机器人</a:t>
            </a:r>
            <a:endParaRPr lang="zh-CN" sz="12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有机器人陪玩，机器人可以根据我们要的杀数调整杀伤力（系统可以开牌让机器人赢）</a:t>
            </a:r>
            <a:endParaRPr lang="en-US" sz="12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pPr indent="0"/>
            <a:r>
              <a:rPr lang="en-US" sz="12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200" b="1"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 b="1">
                <a:ea typeface="SimSun" panose="02010600030101010101" pitchFamily="2" charset="-122"/>
                <a:sym typeface="+mn-ea"/>
              </a:rPr>
              <a:t>备注事项</a:t>
            </a:r>
            <a:endParaRPr lang="zh-CN" sz="1200">
              <a:ea typeface="SimSun" panose="02010600030101010101" pitchFamily="2" charset="-122"/>
              <a:sym typeface="+mn-ea"/>
            </a:endParaRP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BO做</a:t>
            </a:r>
            <a:r>
              <a:rPr lang="en-US" sz="1200">
                <a:latin typeface="SimSun" panose="02010600030101010101" pitchFamily="2" charset="-122"/>
                <a:ea typeface="SimSun" panose="02010600030101010101" pitchFamily="2" charset="-122"/>
                <a:sym typeface="+mn-ea"/>
              </a:rPr>
              <a:t>5</a:t>
            </a:r>
            <a:r>
              <a:rPr lang="zh-CN" sz="1200">
                <a:ea typeface="SimSun" panose="02010600030101010101" pitchFamily="2" charset="-122"/>
                <a:sym typeface="+mn-ea"/>
              </a:rPr>
              <a:t>层代理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双语（英文和中文）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多币种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后台设定开不同赌注的房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VIP轮庄版没有红包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需要走势图（出列出真牌）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红包完全由公司的赢wallet支出 </a:t>
            </a:r>
          </a:p>
          <a:p>
            <a:pPr indent="0"/>
            <a:r>
              <a:rPr lang="zh-CN" sz="1200">
                <a:ea typeface="SimSun" panose="02010600030101010101" pitchFamily="2" charset="-122"/>
                <a:sym typeface="+mn-ea"/>
              </a:rPr>
              <a:t>红包钱中的进</a:t>
            </a:r>
            <a:r>
              <a:rPr lang="en-US" sz="1200">
                <a:latin typeface="SimSun" panose="02010600030101010101" pitchFamily="2" charset="-122"/>
                <a:ea typeface="SimSun" panose="02010600030101010101" pitchFamily="2" charset="-122"/>
                <a:sym typeface="+mn-ea"/>
              </a:rPr>
              <a:t>wallet</a:t>
            </a:r>
            <a:r>
              <a:rPr lang="zh-CN" sz="1200">
                <a:ea typeface="SimSun" panose="02010600030101010101" pitchFamily="2" charset="-122"/>
                <a:sym typeface="+mn-ea"/>
              </a:rPr>
              <a:t> 2 (不能拿来下注)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t="13459"/>
          <a:stretch>
            <a:fillRect/>
          </a:stretch>
        </p:blipFill>
        <p:spPr>
          <a:xfrm>
            <a:off x="1754505" y="779780"/>
            <a:ext cx="8792210" cy="4134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 Box 4"/>
          <p:cNvSpPr txBox="1"/>
          <p:nvPr/>
        </p:nvSpPr>
        <p:spPr>
          <a:xfrm>
            <a:off x="928370" y="410845"/>
            <a:ext cx="36518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Up &amp; Down Public Room </a:t>
            </a:r>
            <a:r>
              <a:rPr lang="zh-CN" altLang="en-US"/>
              <a:t>（上下家） </a:t>
            </a: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124710" y="5549900"/>
            <a:ext cx="6362700" cy="55054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358140" y="5487035"/>
            <a:ext cx="15633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1st Round - </a:t>
            </a:r>
          </a:p>
          <a:p>
            <a:r>
              <a:rPr lang="en-US" altLang="zh-CN" sz="1200"/>
              <a:t>First Card (if player open for public)</a:t>
            </a:r>
            <a:endParaRPr lang="zh-CN" altLang="en-US" sz="1200"/>
          </a:p>
        </p:txBody>
      </p:sp>
      <p:sp>
        <p:nvSpPr>
          <p:cNvPr id="11" name="Text Box 10"/>
          <p:cNvSpPr txBox="1"/>
          <p:nvPr/>
        </p:nvSpPr>
        <p:spPr>
          <a:xfrm>
            <a:off x="281305" y="4982210"/>
            <a:ext cx="17926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Player 2 select card first or open for 1st Round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218567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A</a:t>
            </a:r>
          </a:p>
        </p:txBody>
      </p:sp>
      <p:sp>
        <p:nvSpPr>
          <p:cNvPr id="13" name="Text Box 12"/>
          <p:cNvSpPr txBox="1"/>
          <p:nvPr/>
        </p:nvSpPr>
        <p:spPr>
          <a:xfrm>
            <a:off x="257302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2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297307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3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336042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4</a:t>
            </a:r>
          </a:p>
        </p:txBody>
      </p:sp>
      <p:sp>
        <p:nvSpPr>
          <p:cNvPr id="17" name="Text Box 16"/>
          <p:cNvSpPr txBox="1"/>
          <p:nvPr/>
        </p:nvSpPr>
        <p:spPr>
          <a:xfrm>
            <a:off x="3766820" y="503428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5</a:t>
            </a:r>
          </a:p>
        </p:txBody>
      </p:sp>
      <p:sp>
        <p:nvSpPr>
          <p:cNvPr id="18" name="Text Box 17"/>
          <p:cNvSpPr txBox="1"/>
          <p:nvPr/>
        </p:nvSpPr>
        <p:spPr>
          <a:xfrm>
            <a:off x="4154170" y="503428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6</a:t>
            </a:r>
          </a:p>
        </p:txBody>
      </p:sp>
      <p:sp>
        <p:nvSpPr>
          <p:cNvPr id="19" name="Text Box 18"/>
          <p:cNvSpPr txBox="1"/>
          <p:nvPr/>
        </p:nvSpPr>
        <p:spPr>
          <a:xfrm>
            <a:off x="4547870" y="503428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7</a:t>
            </a:r>
          </a:p>
        </p:txBody>
      </p:sp>
      <p:sp>
        <p:nvSpPr>
          <p:cNvPr id="20" name="Text Box 19"/>
          <p:cNvSpPr txBox="1"/>
          <p:nvPr/>
        </p:nvSpPr>
        <p:spPr>
          <a:xfrm>
            <a:off x="4935220" y="503428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8</a:t>
            </a:r>
          </a:p>
        </p:txBody>
      </p:sp>
      <p:sp>
        <p:nvSpPr>
          <p:cNvPr id="21" name="Text Box 20"/>
          <p:cNvSpPr txBox="1"/>
          <p:nvPr/>
        </p:nvSpPr>
        <p:spPr>
          <a:xfrm>
            <a:off x="5335270" y="503428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9</a:t>
            </a:r>
          </a:p>
        </p:txBody>
      </p:sp>
      <p:sp>
        <p:nvSpPr>
          <p:cNvPr id="22" name="Text Box 21"/>
          <p:cNvSpPr txBox="1"/>
          <p:nvPr/>
        </p:nvSpPr>
        <p:spPr>
          <a:xfrm>
            <a:off x="5722620" y="5034280"/>
            <a:ext cx="4222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10</a:t>
            </a:r>
          </a:p>
        </p:txBody>
      </p:sp>
      <p:sp>
        <p:nvSpPr>
          <p:cNvPr id="23" name="Text Box 22"/>
          <p:cNvSpPr txBox="1"/>
          <p:nvPr/>
        </p:nvSpPr>
        <p:spPr>
          <a:xfrm>
            <a:off x="618617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J</a:t>
            </a:r>
          </a:p>
        </p:txBody>
      </p:sp>
      <p:sp>
        <p:nvSpPr>
          <p:cNvPr id="24" name="Text Box 23"/>
          <p:cNvSpPr txBox="1"/>
          <p:nvPr/>
        </p:nvSpPr>
        <p:spPr>
          <a:xfrm>
            <a:off x="656717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Q</a:t>
            </a:r>
          </a:p>
        </p:txBody>
      </p:sp>
      <p:sp>
        <p:nvSpPr>
          <p:cNvPr id="25" name="Text Box 24"/>
          <p:cNvSpPr txBox="1"/>
          <p:nvPr/>
        </p:nvSpPr>
        <p:spPr>
          <a:xfrm>
            <a:off x="693547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K</a:t>
            </a:r>
          </a:p>
        </p:txBody>
      </p:sp>
      <p:sp>
        <p:nvSpPr>
          <p:cNvPr id="26" name="Text Box 25"/>
          <p:cNvSpPr txBox="1"/>
          <p:nvPr/>
        </p:nvSpPr>
        <p:spPr>
          <a:xfrm>
            <a:off x="7310120" y="5027930"/>
            <a:ext cx="346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/>
              <a:t>JK</a:t>
            </a:r>
          </a:p>
        </p:txBody>
      </p:sp>
      <p:sp>
        <p:nvSpPr>
          <p:cNvPr id="37" name="Text Box 36"/>
          <p:cNvSpPr txBox="1"/>
          <p:nvPr/>
        </p:nvSpPr>
        <p:spPr>
          <a:xfrm>
            <a:off x="8037195" y="5027930"/>
            <a:ext cx="1108075" cy="3067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Open</a:t>
            </a:r>
          </a:p>
        </p:txBody>
      </p:sp>
      <p:pic>
        <p:nvPicPr>
          <p:cNvPr id="38" name="Content Placeholder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520" y="6182360"/>
            <a:ext cx="6362700" cy="550545"/>
          </a:xfrm>
          <a:prstGeom prst="rect">
            <a:avLst/>
          </a:prstGeom>
        </p:spPr>
      </p:pic>
      <p:sp>
        <p:nvSpPr>
          <p:cNvPr id="39" name="Text Box 38"/>
          <p:cNvSpPr txBox="1"/>
          <p:nvPr/>
        </p:nvSpPr>
        <p:spPr>
          <a:xfrm>
            <a:off x="361950" y="6214745"/>
            <a:ext cx="15633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/>
              <a:t>2nd Round - </a:t>
            </a:r>
          </a:p>
          <a:p>
            <a:r>
              <a:rPr lang="en-US" altLang="zh-CN" sz="1200"/>
              <a:t>First Card</a:t>
            </a:r>
          </a:p>
        </p:txBody>
      </p:sp>
      <p:sp>
        <p:nvSpPr>
          <p:cNvPr id="40" name="Right Brace 39"/>
          <p:cNvSpPr/>
          <p:nvPr/>
        </p:nvSpPr>
        <p:spPr>
          <a:xfrm>
            <a:off x="10085705" y="5049520"/>
            <a:ext cx="90170" cy="168338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 Box 41"/>
          <p:cNvSpPr txBox="1"/>
          <p:nvPr/>
        </p:nvSpPr>
        <p:spPr>
          <a:xfrm>
            <a:off x="10337165" y="5664200"/>
            <a:ext cx="15760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Action button</a:t>
            </a:r>
          </a:p>
          <a:p>
            <a:r>
              <a:rPr lang="zh-CN" altLang="en-US" sz="1600"/>
              <a:t>行动按键</a:t>
            </a:r>
          </a:p>
        </p:txBody>
      </p:sp>
      <p:sp>
        <p:nvSpPr>
          <p:cNvPr id="43" name="Text Box 42"/>
          <p:cNvSpPr txBox="1"/>
          <p:nvPr/>
        </p:nvSpPr>
        <p:spPr>
          <a:xfrm>
            <a:off x="9461500" y="4998085"/>
            <a:ext cx="6731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5sec</a:t>
            </a:r>
          </a:p>
        </p:txBody>
      </p:sp>
      <p:sp>
        <p:nvSpPr>
          <p:cNvPr id="44" name="Text Box 43"/>
          <p:cNvSpPr txBox="1"/>
          <p:nvPr/>
        </p:nvSpPr>
        <p:spPr>
          <a:xfrm>
            <a:off x="9378950" y="5626735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15sec</a:t>
            </a:r>
          </a:p>
        </p:txBody>
      </p:sp>
      <p:sp>
        <p:nvSpPr>
          <p:cNvPr id="45" name="Text Box 44"/>
          <p:cNvSpPr txBox="1"/>
          <p:nvPr/>
        </p:nvSpPr>
        <p:spPr>
          <a:xfrm>
            <a:off x="9378950" y="6277610"/>
            <a:ext cx="726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10sec</a:t>
            </a:r>
          </a:p>
        </p:txBody>
      </p:sp>
      <p:sp>
        <p:nvSpPr>
          <p:cNvPr id="46" name="Text Box 45"/>
          <p:cNvSpPr txBox="1"/>
          <p:nvPr/>
        </p:nvSpPr>
        <p:spPr>
          <a:xfrm>
            <a:off x="283845" y="1177290"/>
            <a:ext cx="1468120" cy="2676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First Card - </a:t>
            </a:r>
            <a:r>
              <a:rPr lang="zh-CN" altLang="en-US" sz="1400"/>
              <a:t>首卡 </a:t>
            </a:r>
          </a:p>
          <a:p>
            <a:r>
              <a:rPr lang="en-US" altLang="zh-CN" sz="1400"/>
              <a:t>Up Card - </a:t>
            </a:r>
            <a:r>
              <a:rPr lang="zh-CN" altLang="en-US" sz="1400"/>
              <a:t>上卡</a:t>
            </a:r>
            <a:endParaRPr lang="en-US" altLang="zh-CN" sz="1400"/>
          </a:p>
          <a:p>
            <a:r>
              <a:rPr lang="en-US" altLang="zh-CN" sz="1400"/>
              <a:t>Down Card - </a:t>
            </a:r>
            <a:r>
              <a:rPr lang="zh-CN" altLang="en-US" sz="1400"/>
              <a:t>下卡</a:t>
            </a:r>
          </a:p>
          <a:p>
            <a:r>
              <a:rPr lang="en-US" altLang="zh-CN" sz="1400"/>
              <a:t>Big - </a:t>
            </a:r>
            <a:r>
              <a:rPr lang="zh-CN" altLang="en-US" sz="1400"/>
              <a:t>大</a:t>
            </a:r>
            <a:endParaRPr lang="en-US" altLang="zh-CN" sz="1400"/>
          </a:p>
          <a:p>
            <a:r>
              <a:rPr lang="en-US" altLang="zh-CN" sz="1400"/>
              <a:t>Small - </a:t>
            </a:r>
            <a:r>
              <a:rPr lang="zh-CN" altLang="en-US" sz="1400"/>
              <a:t>小</a:t>
            </a:r>
          </a:p>
          <a:p>
            <a:r>
              <a:rPr lang="en-US" altLang="zh-CN" sz="1400"/>
              <a:t>Black - </a:t>
            </a:r>
            <a:r>
              <a:rPr lang="zh-CN" altLang="en-US" sz="1400"/>
              <a:t>黑</a:t>
            </a:r>
          </a:p>
          <a:p>
            <a:r>
              <a:rPr lang="en-US" altLang="zh-CN" sz="1400"/>
              <a:t>Red - </a:t>
            </a:r>
            <a:r>
              <a:rPr lang="zh-CN" altLang="en-US" sz="1400"/>
              <a:t>红</a:t>
            </a:r>
          </a:p>
          <a:p>
            <a:r>
              <a:rPr lang="en-US" altLang="zh-CN" sz="1400"/>
              <a:t>Player - </a:t>
            </a:r>
            <a:r>
              <a:rPr lang="zh-CN" altLang="en-US" sz="1400"/>
              <a:t>玩家</a:t>
            </a:r>
          </a:p>
          <a:p>
            <a:r>
              <a:rPr lang="en-US" altLang="zh-CN" sz="1400"/>
              <a:t>Clear - </a:t>
            </a:r>
            <a:r>
              <a:rPr lang="zh-CN" altLang="en-US" sz="1400"/>
              <a:t>清理</a:t>
            </a:r>
          </a:p>
          <a:p>
            <a:r>
              <a:rPr lang="en-US" altLang="zh-CN" sz="1400"/>
              <a:t>Submit - </a:t>
            </a:r>
            <a:r>
              <a:rPr lang="zh-CN" altLang="en-US" sz="1400"/>
              <a:t>提交</a:t>
            </a:r>
          </a:p>
          <a:p>
            <a:r>
              <a:rPr lang="en-US" altLang="zh-CN" sz="1400"/>
              <a:t>Select - </a:t>
            </a:r>
            <a:r>
              <a:rPr lang="zh-CN" altLang="en-US" sz="1400"/>
              <a:t>选择</a:t>
            </a:r>
          </a:p>
          <a:p>
            <a:r>
              <a:rPr lang="en-US" altLang="zh-CN" sz="1400"/>
              <a:t>Bet Total - </a:t>
            </a:r>
            <a:r>
              <a:rPr lang="zh-CN" altLang="en-US" sz="1400"/>
              <a:t>赌额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 Box 99"/>
          <p:cNvSpPr txBox="1"/>
          <p:nvPr/>
        </p:nvSpPr>
        <p:spPr>
          <a:xfrm>
            <a:off x="654050" y="496570"/>
            <a:ext cx="5080000" cy="532320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流程</a:t>
            </a: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登录后进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lobby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，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</a:rPr>
              <a:t>lobby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有三个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</a:rPr>
              <a:t>Section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，第一个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</a:rPr>
              <a:t>section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注码房间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(RM5-50)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，第二个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section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注码房间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(RM5-100)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，第三个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section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注码房间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(RM5-150)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客户选择注码，自己选房。只要有足够的筹码就可以选择注码开自己的房间。</a:t>
            </a:r>
            <a:endParaRPr lang="en-US" sz="10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VIP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轮庄版，只要有两个人，其中一个有足够资金做庄，就可以开始玩。若不够资金，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</a:rPr>
              <a:t>5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分钟后不开局，全部都踢出局（系统会倒数提醒）</a:t>
            </a:r>
            <a:endParaRPr lang="en-US" sz="10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轮纽（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Button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） 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正中左边的第一位开始轮，一桌最多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8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位玩家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逆时钟轮纽轮到的玩家做庄，玩家可以选择不做庄（玩家不足资金或不选做庄就轮下一位，以此类推）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发牌区</a:t>
            </a:r>
            <a:endParaRPr lang="zh-CN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三个发牌区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Atas,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中间牌，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Bawah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，一字排开</a:t>
            </a:r>
          </a:p>
          <a:p>
            <a:pPr indent="0"/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庄一定是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Bawah</a:t>
            </a: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派牌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先派中间牌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下一个一定是到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Atas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（上家）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3.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然后到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Bawah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（下家）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-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这里是庄家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牌的大小排名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1.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牌的数字没有分大小也没有分花色，只要任何一方开出和中间一样就赢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2. 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56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张牌，从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 (joker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最大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)</a:t>
            </a: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玩法</a:t>
            </a:r>
          </a:p>
          <a:p>
            <a:pPr indent="0"/>
            <a:r>
              <a:rPr lang="zh-CN" sz="1000" b="1">
                <a:latin typeface="Calibri" panose="020F0502020204030204" charset="0"/>
                <a:ea typeface="SimSun" panose="02010600030101010101" pitchFamily="2" charset="-122"/>
              </a:rPr>
              <a:t>第一张下注（第一圈）</a:t>
            </a:r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15sec</a:t>
            </a:r>
          </a:p>
          <a:p>
            <a:pPr indent="0"/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 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1.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第一张花色 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2.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第一张牌大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/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小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a) A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8 -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小 </a:t>
            </a:r>
            <a:endParaRPr lang="en-US" sz="1000" b="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</a:endParaRPr>
          </a:p>
          <a:p>
            <a:pPr indent="0"/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b) 9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到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</a:rPr>
              <a:t>Joker -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大</a:t>
            </a:r>
          </a:p>
          <a:p>
            <a:pPr indent="0"/>
            <a:r>
              <a:rPr lang="en-US" altLang="zh-CN" sz="1000" b="0">
                <a:latin typeface="Calibri" panose="020F0502020204030204" charset="0"/>
                <a:ea typeface="SimSun" panose="02010600030101010101" pitchFamily="2" charset="-122"/>
              </a:rPr>
              <a:t>c) 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红</a:t>
            </a:r>
            <a:r>
              <a:rPr lang="en-US" sz="1000" b="0">
                <a:latin typeface="Calibri" panose="020F0502020204030204" charset="0"/>
                <a:ea typeface="SimSun" panose="02010600030101010101" pitchFamily="2" charset="-122"/>
              </a:rPr>
              <a:t>/</a:t>
            </a:r>
            <a:r>
              <a:rPr lang="zh-CN" sz="1000" b="0">
                <a:latin typeface="Calibri" panose="020F0502020204030204" charset="0"/>
                <a:ea typeface="SimSun" panose="02010600030101010101" pitchFamily="2" charset="-122"/>
              </a:rPr>
              <a:t>黑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</a:endParaRPr>
          </a:p>
          <a:p>
            <a:pPr indent="0"/>
            <a:endParaRPr lang="zh-CN" sz="1000" b="0">
              <a:ea typeface="SimSun" panose="02010600030101010101" pitchFamily="2" charset="-122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255385" y="463550"/>
            <a:ext cx="5690870" cy="5015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sz="10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第二圈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1. 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闲必须要是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Atas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2. 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只要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Atas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或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Bawah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先开到和中间一样数字的牌就算赢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3. 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左边第一位开始当庄家，逆时针与下一位闲家对赌，与其他闲家算是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side bet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。庄家的下一位闲家可以选择自己要的号码（花色随机开）或选择随机发牌。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加注</a:t>
            </a:r>
            <a:endParaRPr lang="zh-CN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派了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10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张都没人赢，闲家可以加注（加注时间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5sec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）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en-US" sz="10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</a:p>
          <a:p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r>
              <a:rPr lang="zh-CN" sz="10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庄家注码</a:t>
            </a:r>
            <a:endParaRPr lang="zh-CN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庄家的最低注码必须足够赔偿其他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8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个玩家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(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最高注码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x 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1 x 7) + (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最高注码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x 1 x 7)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+ (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最高注码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x 1 x 7) x 2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机器人</a:t>
            </a:r>
            <a:endParaRPr lang="zh-CN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有机器人陪玩，机器人可以根据我们要的杀数调整杀伤力</a:t>
            </a: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机器人可以开房做庄，也可以进房当闲家</a:t>
            </a: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机器人可以开牌或开花，根据设定（设定赢的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limit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）</a:t>
            </a:r>
            <a:endParaRPr lang="en-US" sz="1000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en-US" sz="10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000" b="1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 b="1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平台抽成</a:t>
            </a:r>
            <a:endParaRPr lang="zh-CN" sz="1000">
              <a:latin typeface="Calibri" panose="020F0502020204030204" charset="0"/>
              <a:ea typeface="SimSun" panose="02010600030101010101" pitchFamily="2" charset="-122"/>
              <a:sym typeface="+mn-ea"/>
            </a:endParaRPr>
          </a:p>
          <a:p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平台从客户的下注抽</a:t>
            </a:r>
            <a:r>
              <a:rPr lang="en-US" sz="1000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3%-5%</a:t>
            </a:r>
            <a:r>
              <a:rPr lang="zh-CN" sz="1000">
                <a:latin typeface="Calibri" panose="020F0502020204030204" charset="0"/>
                <a:ea typeface="SimSun" panose="02010600030101010101" pitchFamily="2" charset="-122"/>
                <a:sym typeface="+mn-ea"/>
              </a:rPr>
              <a:t>（可设置） </a:t>
            </a:r>
            <a:endParaRPr lang="en-US" sz="1000" b="1">
              <a:latin typeface="Calibri" panose="020F0502020204030204" charset="0"/>
              <a:ea typeface="SimSun" panose="0201060003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en-US" sz="1000" b="1">
                <a:latin typeface="Calibri" panose="020F0502020204030204" charset="0"/>
                <a:ea typeface="SimSun" panose="02010600030101010101" pitchFamily="2" charset="-122"/>
                <a:cs typeface="Times New Roman" panose="02020603050405020304" charset="0"/>
                <a:sym typeface="+mn-ea"/>
              </a:rPr>
              <a:t> </a:t>
            </a:r>
            <a:endParaRPr lang="zh-CN" sz="1000" b="1">
              <a:ea typeface="SimSun" panose="02010600030101010101" pitchFamily="2" charset="-122"/>
              <a:sym typeface="+mn-ea"/>
            </a:endParaRPr>
          </a:p>
          <a:p>
            <a:r>
              <a:rPr lang="zh-CN" sz="1000" b="1">
                <a:ea typeface="SimSun" panose="02010600030101010101" pitchFamily="2" charset="-122"/>
                <a:sym typeface="+mn-ea"/>
              </a:rPr>
              <a:t>备注事项</a:t>
            </a:r>
            <a:endParaRPr lang="zh-CN" sz="1000">
              <a:ea typeface="SimSun" panose="02010600030101010101" pitchFamily="2" charset="-122"/>
              <a:sym typeface="+mn-ea"/>
            </a:endParaRP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BO做</a:t>
            </a:r>
            <a:r>
              <a:rPr lang="en-US" sz="1000">
                <a:latin typeface="SimSun" panose="02010600030101010101" pitchFamily="2" charset="-122"/>
                <a:ea typeface="SimSun" panose="02010600030101010101" pitchFamily="2" charset="-122"/>
                <a:sym typeface="+mn-ea"/>
              </a:rPr>
              <a:t>5</a:t>
            </a:r>
            <a:r>
              <a:rPr lang="zh-CN" sz="1000">
                <a:ea typeface="SimSun" panose="02010600030101010101" pitchFamily="2" charset="-122"/>
                <a:sym typeface="+mn-ea"/>
              </a:rPr>
              <a:t>层代理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双语（英文和中文）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多币种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后台设定开不同赌注的房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VIP轮庄版没有Jackpot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需要走势图（出列出真牌）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红包完全由公司的输赢池支出</a:t>
            </a:r>
          </a:p>
          <a:p>
            <a:r>
              <a:rPr lang="zh-CN" sz="1000">
                <a:ea typeface="SimSun" panose="02010600030101010101" pitchFamily="2" charset="-122"/>
                <a:sym typeface="+mn-ea"/>
              </a:rPr>
              <a:t>红包钱中的进wallet 2 (不能拿来下注)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190500" y="4644390"/>
            <a:ext cx="1405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Min </a:t>
            </a:r>
            <a:r>
              <a:rPr lang="zh-CN" altLang="en-US"/>
              <a:t>最低</a:t>
            </a:r>
            <a:endParaRPr lang="en-US"/>
          </a:p>
          <a:p>
            <a:r>
              <a:rPr lang="en-US"/>
              <a:t>Max </a:t>
            </a:r>
            <a:r>
              <a:rPr lang="zh-CN" altLang="en-US"/>
              <a:t>最高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9540" y="243840"/>
            <a:ext cx="9307830" cy="620522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10707370" y="1264285"/>
            <a:ext cx="14274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Hot Numbers</a:t>
            </a:r>
          </a:p>
          <a:p>
            <a:r>
              <a:rPr lang="zh-CN" altLang="en-US"/>
              <a:t>热门号码</a:t>
            </a:r>
            <a:r>
              <a:rPr lang="en-US" altLang="zh-CN"/>
              <a:t>ha</a:t>
            </a:r>
            <a:endParaRPr lang="zh-CN" altLang="en-US"/>
          </a:p>
          <a:p>
            <a:r>
              <a:rPr lang="en-US" altLang="zh-CN"/>
              <a:t>Cold Number </a:t>
            </a:r>
            <a:r>
              <a:rPr lang="zh-CN" altLang="en-US"/>
              <a:t>冷门号码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935" y="692785"/>
            <a:ext cx="8856980" cy="59048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33755" y="76390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赔率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5285105" y="3193415"/>
            <a:ext cx="12185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Trend </a:t>
            </a:r>
            <a:r>
              <a:rPr lang="zh-CN" altLang="en-US"/>
              <a:t>走势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r="50750"/>
          <a:stretch>
            <a:fillRect/>
          </a:stretch>
        </p:blipFill>
        <p:spPr>
          <a:xfrm>
            <a:off x="3169285" y="2470150"/>
            <a:ext cx="1960880" cy="1285875"/>
          </a:xfrm>
          <a:prstGeom prst="rect">
            <a:avLst/>
          </a:prstGeom>
        </p:spPr>
      </p:pic>
      <p:pic>
        <p:nvPicPr>
          <p:cNvPr id="6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50112"/>
          <a:stretch>
            <a:fillRect/>
          </a:stretch>
        </p:blipFill>
        <p:spPr>
          <a:xfrm>
            <a:off x="7479665" y="2470150"/>
            <a:ext cx="1986280" cy="12858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2153285" y="3576320"/>
            <a:ext cx="1216660" cy="12934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9"/>
          <p:cNvSpPr txBox="1"/>
          <p:nvPr/>
        </p:nvSpPr>
        <p:spPr>
          <a:xfrm>
            <a:off x="1398905" y="4949825"/>
            <a:ext cx="135572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蓝色 </a:t>
            </a:r>
            <a:r>
              <a:rPr lang="en-US" altLang="zh-CN"/>
              <a:t>- Up</a:t>
            </a:r>
          </a:p>
          <a:p>
            <a:r>
              <a:rPr lang="zh-CN" altLang="en-US"/>
              <a:t>粉色 </a:t>
            </a:r>
            <a:r>
              <a:rPr lang="en-US" altLang="zh-CN"/>
              <a:t>- Down</a:t>
            </a:r>
          </a:p>
          <a:p>
            <a:r>
              <a:rPr lang="en-US" altLang="zh-CN"/>
              <a:t>3</a:t>
            </a:r>
            <a:r>
              <a:rPr lang="zh-CN" altLang="en-US"/>
              <a:t>号 </a:t>
            </a:r>
            <a:r>
              <a:rPr lang="en-US" altLang="zh-CN"/>
              <a:t>- 3</a:t>
            </a:r>
            <a:r>
              <a:rPr lang="zh-CN" altLang="en-US"/>
              <a:t>号牌</a:t>
            </a:r>
          </a:p>
          <a:p>
            <a:r>
              <a:rPr lang="zh-CN" altLang="en-US"/>
              <a:t> </a:t>
            </a:r>
            <a:r>
              <a:rPr lang="en-US" altLang="zh-CN"/>
              <a:t>- - </a:t>
            </a:r>
            <a:r>
              <a:rPr lang="zh-CN" altLang="en-US"/>
              <a:t>花色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180" y="5833110"/>
            <a:ext cx="214630" cy="25400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002915" y="1420495"/>
            <a:ext cx="24587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同样是</a:t>
            </a:r>
            <a:r>
              <a:rPr lang="en-US" altLang="zh-CN"/>
              <a:t>Up</a:t>
            </a:r>
            <a:r>
              <a:rPr lang="zh-CN" altLang="en-US"/>
              <a:t>的就排在同一行，换一个</a:t>
            </a:r>
            <a:r>
              <a:rPr lang="en-US" altLang="zh-CN"/>
              <a:t>down</a:t>
            </a:r>
            <a:r>
              <a:rPr lang="zh-CN" altLang="en-US"/>
              <a:t>就换另一行</a:t>
            </a:r>
            <a:endParaRPr lang="en-US" altLang="zh-CN"/>
          </a:p>
        </p:txBody>
      </p:sp>
      <p:sp>
        <p:nvSpPr>
          <p:cNvPr id="13" name="Text Box 12"/>
          <p:cNvSpPr txBox="1"/>
          <p:nvPr/>
        </p:nvSpPr>
        <p:spPr>
          <a:xfrm>
            <a:off x="7520305" y="1806575"/>
            <a:ext cx="2458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连着往下排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l="8590" r="9023"/>
          <a:stretch>
            <a:fillRect/>
          </a:stretch>
        </p:blipFill>
        <p:spPr>
          <a:xfrm>
            <a:off x="2516505" y="1154430"/>
            <a:ext cx="6528435" cy="4742815"/>
          </a:xfrm>
          <a:prstGeom prst="rect">
            <a:avLst/>
          </a:prstGeom>
        </p:spPr>
      </p:pic>
      <p:sp>
        <p:nvSpPr>
          <p:cNvPr id="5" name="Rectangles 4"/>
          <p:cNvSpPr/>
          <p:nvPr/>
        </p:nvSpPr>
        <p:spPr>
          <a:xfrm>
            <a:off x="4061460" y="1365885"/>
            <a:ext cx="4338955" cy="2851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5" idx="3"/>
          </p:cNvCxnSpPr>
          <p:nvPr/>
        </p:nvCxnSpPr>
        <p:spPr>
          <a:xfrm flipV="1">
            <a:off x="8400415" y="1497965"/>
            <a:ext cx="1166495" cy="1079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Rectangles 6"/>
          <p:cNvSpPr/>
          <p:nvPr/>
        </p:nvSpPr>
        <p:spPr>
          <a:xfrm>
            <a:off x="4429125" y="1104900"/>
            <a:ext cx="2756535" cy="19431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6831330" y="470535"/>
            <a:ext cx="6985" cy="63436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971040" y="1428750"/>
            <a:ext cx="1256665" cy="1397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Rectangles 9"/>
          <p:cNvSpPr/>
          <p:nvPr/>
        </p:nvSpPr>
        <p:spPr>
          <a:xfrm>
            <a:off x="3019425" y="4365625"/>
            <a:ext cx="5492115" cy="79121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8511540" y="4754245"/>
            <a:ext cx="1166495" cy="1587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s 11"/>
          <p:cNvSpPr/>
          <p:nvPr/>
        </p:nvSpPr>
        <p:spPr>
          <a:xfrm>
            <a:off x="5852795" y="5768340"/>
            <a:ext cx="2658745" cy="23558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s 12"/>
          <p:cNvSpPr/>
          <p:nvPr/>
        </p:nvSpPr>
        <p:spPr>
          <a:xfrm>
            <a:off x="3019425" y="5334000"/>
            <a:ext cx="2686685" cy="6705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511540" y="5943600"/>
            <a:ext cx="1173480" cy="33147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908810" y="5560060"/>
            <a:ext cx="1131570" cy="698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 Box 15"/>
          <p:cNvSpPr txBox="1"/>
          <p:nvPr/>
        </p:nvSpPr>
        <p:spPr>
          <a:xfrm>
            <a:off x="9685020" y="1186180"/>
            <a:ext cx="13881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不要这个分类部分</a:t>
            </a:r>
          </a:p>
        </p:txBody>
      </p:sp>
      <p:sp>
        <p:nvSpPr>
          <p:cNvPr id="17" name="Text Box 16"/>
          <p:cNvSpPr txBox="1"/>
          <p:nvPr/>
        </p:nvSpPr>
        <p:spPr>
          <a:xfrm>
            <a:off x="9678035" y="3680460"/>
            <a:ext cx="235394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 Up &amp; Down (Public Room)  </a:t>
            </a:r>
            <a:r>
              <a:rPr lang="zh-CN" altLang="en-US"/>
              <a:t>上下家（公开）</a:t>
            </a:r>
            <a:endParaRPr lang="en-US" altLang="zh-CN"/>
          </a:p>
          <a:p>
            <a:r>
              <a:rPr lang="en-US" altLang="zh-CN"/>
              <a:t>2. Up &amp; Down (VIP) </a:t>
            </a:r>
            <a:r>
              <a:rPr lang="zh-CN" altLang="en-US"/>
              <a:t>上下家（</a:t>
            </a:r>
            <a:r>
              <a:rPr lang="en-US" altLang="zh-CN"/>
              <a:t>VIP</a:t>
            </a:r>
            <a:r>
              <a:rPr lang="zh-CN" altLang="en-US"/>
              <a:t>）</a:t>
            </a:r>
          </a:p>
          <a:p>
            <a:r>
              <a:rPr lang="en-US" altLang="zh-CN"/>
              <a:t>3. France Roulette</a:t>
            </a:r>
            <a:r>
              <a:rPr lang="zh-CN" altLang="en-US"/>
              <a:t>（法国轮盘）</a:t>
            </a:r>
          </a:p>
        </p:txBody>
      </p:sp>
      <p:sp>
        <p:nvSpPr>
          <p:cNvPr id="18" name="Text Box 17"/>
          <p:cNvSpPr txBox="1"/>
          <p:nvPr/>
        </p:nvSpPr>
        <p:spPr>
          <a:xfrm>
            <a:off x="9672320" y="6080760"/>
            <a:ext cx="23539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Top Winner </a:t>
            </a:r>
            <a:r>
              <a:rPr lang="zh-CN" altLang="en-US"/>
              <a:t>大赢家</a:t>
            </a:r>
          </a:p>
        </p:txBody>
      </p:sp>
      <p:sp>
        <p:nvSpPr>
          <p:cNvPr id="19" name="Text Box 18"/>
          <p:cNvSpPr txBox="1"/>
          <p:nvPr/>
        </p:nvSpPr>
        <p:spPr>
          <a:xfrm>
            <a:off x="224155" y="5302885"/>
            <a:ext cx="16973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/>
              <a:t>Ang Pao Board </a:t>
            </a:r>
            <a:r>
              <a:rPr lang="zh-CN" altLang="en-US"/>
              <a:t>红包榜</a:t>
            </a:r>
          </a:p>
        </p:txBody>
      </p:sp>
      <p:sp>
        <p:nvSpPr>
          <p:cNvPr id="20" name="Text Box 19"/>
          <p:cNvSpPr txBox="1"/>
          <p:nvPr/>
        </p:nvSpPr>
        <p:spPr>
          <a:xfrm>
            <a:off x="217805" y="1250950"/>
            <a:ext cx="1697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/>
              <a:t>换</a:t>
            </a:r>
            <a:r>
              <a:rPr lang="en-US" altLang="zh-CN"/>
              <a:t>logo</a:t>
            </a:r>
            <a:endParaRPr lang="zh-CN" altLang="en-US"/>
          </a:p>
        </p:txBody>
      </p:sp>
      <p:sp>
        <p:nvSpPr>
          <p:cNvPr id="21" name="Text Box 20"/>
          <p:cNvSpPr txBox="1"/>
          <p:nvPr/>
        </p:nvSpPr>
        <p:spPr>
          <a:xfrm>
            <a:off x="1099185" y="70485"/>
            <a:ext cx="10455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Promotion </a:t>
            </a:r>
            <a:r>
              <a:rPr lang="zh-CN" altLang="en-US"/>
              <a:t>促销 </a:t>
            </a:r>
            <a:r>
              <a:rPr lang="en-US" altLang="zh-CN"/>
              <a:t>/ Affiliate </a:t>
            </a:r>
            <a:r>
              <a:rPr lang="zh-CN" altLang="en-US"/>
              <a:t>合伙人 </a:t>
            </a:r>
            <a:r>
              <a:rPr lang="en-US" altLang="zh-CN"/>
              <a:t>/ Profile </a:t>
            </a:r>
            <a:r>
              <a:rPr lang="zh-CN" altLang="en-US"/>
              <a:t>会员中心</a:t>
            </a:r>
            <a:r>
              <a:rPr lang="en-US" altLang="zh-CN"/>
              <a:t>/ Crypto </a:t>
            </a:r>
            <a:r>
              <a:rPr lang="zh-CN" altLang="en-US"/>
              <a:t>加密货币 </a:t>
            </a:r>
            <a:r>
              <a:rPr lang="en-US" altLang="zh-CN"/>
              <a:t>/ Transaction </a:t>
            </a:r>
            <a:r>
              <a:rPr lang="zh-CN" altLang="en-US"/>
              <a:t>交易 </a:t>
            </a:r>
            <a:r>
              <a:rPr lang="en-US" altLang="zh-CN"/>
              <a:t>/ Payment</a:t>
            </a:r>
            <a:r>
              <a:rPr lang="zh-CN" altLang="en-US"/>
              <a:t>支付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8178165" y="567690"/>
            <a:ext cx="2215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Credit Balance</a:t>
            </a:r>
            <a:r>
              <a:rPr lang="zh-CN" altLang="en-US"/>
              <a:t>余额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7386955" y="887095"/>
            <a:ext cx="1346835" cy="326390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 Box 21"/>
          <p:cNvSpPr txBox="1"/>
          <p:nvPr/>
        </p:nvSpPr>
        <p:spPr>
          <a:xfrm>
            <a:off x="3727450" y="6186170"/>
            <a:ext cx="4826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Bank logo/ Terms &amp; Conditions </a:t>
            </a:r>
            <a:r>
              <a:rPr lang="zh-CN" altLang="en-US"/>
              <a:t>条件与规则 </a:t>
            </a:r>
            <a:r>
              <a:rPr lang="en-US" altLang="zh-CN"/>
              <a:t>/ Privacy Policy </a:t>
            </a:r>
            <a:r>
              <a:rPr lang="zh-CN" altLang="en-US"/>
              <a:t>隐私条款</a:t>
            </a:r>
            <a:r>
              <a:rPr lang="en-US" altLang="zh-CN"/>
              <a:t> / Contact Us </a:t>
            </a:r>
            <a:r>
              <a:rPr lang="zh-CN" altLang="en-US"/>
              <a:t>联系我们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2101215" y="2755265"/>
            <a:ext cx="2273935" cy="13335"/>
          </a:xfrm>
          <a:prstGeom prst="straightConnector1">
            <a:avLst/>
          </a:prstGeom>
          <a:ln>
            <a:solidFill>
              <a:srgbClr val="FF0000"/>
            </a:solidFill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 Box 23"/>
          <p:cNvSpPr txBox="1"/>
          <p:nvPr/>
        </p:nvSpPr>
        <p:spPr>
          <a:xfrm>
            <a:off x="325755" y="2557780"/>
            <a:ext cx="16973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 </a:t>
            </a:r>
            <a:r>
              <a:rPr lang="zh-CN" altLang="en-US"/>
              <a:t>换成</a:t>
            </a:r>
          </a:p>
          <a:p>
            <a:pPr algn="r"/>
            <a:r>
              <a:rPr lang="zh-CN" altLang="en-US"/>
              <a:t>三张广告</a:t>
            </a:r>
          </a:p>
          <a:p>
            <a:pPr algn="r"/>
            <a:r>
              <a:rPr lang="en-US" altLang="zh-CN"/>
              <a:t>1. Up &amp; Down Public</a:t>
            </a:r>
          </a:p>
          <a:p>
            <a:pPr algn="r"/>
            <a:r>
              <a:rPr lang="en-US" altLang="zh-CN"/>
              <a:t>2. Up &amp; Down VIP</a:t>
            </a:r>
          </a:p>
          <a:p>
            <a:pPr algn="r"/>
            <a:r>
              <a:rPr lang="en-US" altLang="zh-CN"/>
              <a:t>3. French Roulette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Box 23"/>
          <p:cNvSpPr txBox="1"/>
          <p:nvPr/>
        </p:nvSpPr>
        <p:spPr>
          <a:xfrm>
            <a:off x="370840" y="290830"/>
            <a:ext cx="10910570" cy="6062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/>
              <a:t> </a:t>
            </a:r>
            <a:r>
              <a:rPr lang="zh-CN" altLang="en-US" sz="2800" b="1"/>
              <a:t>换成三张广告</a:t>
            </a:r>
            <a:endParaRPr lang="zh-CN" altLang="en-US"/>
          </a:p>
          <a:p>
            <a:pPr algn="l"/>
            <a:endParaRPr lang="en-US" altLang="zh-CN"/>
          </a:p>
          <a:p>
            <a:pPr algn="l"/>
            <a:r>
              <a:rPr lang="en-US" altLang="zh-CN"/>
              <a:t>1. Up &amp; Down Public</a:t>
            </a:r>
            <a:r>
              <a:rPr lang="zh-CN" altLang="en-US"/>
              <a:t>（上下家公开房）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zh-CN" altLang="en-US"/>
              <a:t>图片 </a:t>
            </a:r>
            <a:r>
              <a:rPr lang="en-US" altLang="zh-CN"/>
              <a:t>- 3D </a:t>
            </a:r>
            <a:r>
              <a:rPr lang="zh-CN" altLang="en-US"/>
              <a:t>视角拍赢的牌面和赌桌（加美女）</a:t>
            </a:r>
          </a:p>
          <a:p>
            <a:pPr algn="l"/>
            <a:r>
              <a:rPr lang="en-US" altLang="zh-CN"/>
              <a:t>Cash Back 10%</a:t>
            </a:r>
          </a:p>
          <a:p>
            <a:pPr algn="l"/>
            <a:r>
              <a:rPr lang="zh-CN" altLang="en-US"/>
              <a:t>回水</a:t>
            </a:r>
            <a:r>
              <a:rPr lang="en-US" altLang="zh-CN"/>
              <a:t>10%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2. Up &amp; Down VIP</a:t>
            </a:r>
            <a:r>
              <a:rPr lang="zh-CN" altLang="en-US"/>
              <a:t>（上下家</a:t>
            </a:r>
            <a:r>
              <a:rPr lang="en-US" altLang="zh-CN"/>
              <a:t>VIP</a:t>
            </a:r>
            <a:r>
              <a:rPr lang="zh-CN" altLang="en-US"/>
              <a:t>房）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zh-CN" altLang="en-US">
                <a:sym typeface="+mn-ea"/>
              </a:rPr>
              <a:t>图片 </a:t>
            </a:r>
            <a:r>
              <a:rPr lang="en-US" altLang="zh-CN">
                <a:sym typeface="+mn-ea"/>
              </a:rPr>
              <a:t>- 3D </a:t>
            </a:r>
            <a:r>
              <a:rPr lang="zh-CN" altLang="en-US">
                <a:sym typeface="+mn-ea"/>
              </a:rPr>
              <a:t>视角拍赢的牌面和赌桌（加美女）</a:t>
            </a:r>
            <a:endParaRPr lang="en-US" altLang="zh-CN"/>
          </a:p>
          <a:p>
            <a:pPr algn="l"/>
            <a:r>
              <a:rPr lang="en-US" altLang="zh-CN"/>
              <a:t>Cash Rebate 1%</a:t>
            </a:r>
          </a:p>
          <a:p>
            <a:pPr algn="l"/>
            <a:r>
              <a:rPr lang="zh-CN" altLang="en-US"/>
              <a:t>反水</a:t>
            </a:r>
            <a:r>
              <a:rPr lang="en-US" altLang="zh-CN"/>
              <a:t>1%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3. French Roulette </a:t>
            </a:r>
            <a:r>
              <a:rPr lang="zh-CN" altLang="en-US"/>
              <a:t>（法国轮盘）</a:t>
            </a:r>
          </a:p>
          <a:p>
            <a:pPr algn="l"/>
            <a:endParaRPr lang="zh-CN" altLang="en-US"/>
          </a:p>
          <a:p>
            <a:pPr algn="l"/>
            <a:r>
              <a:rPr lang="zh-CN" altLang="en-US">
                <a:sym typeface="+mn-ea"/>
              </a:rPr>
              <a:t>图片 </a:t>
            </a:r>
            <a:r>
              <a:rPr lang="en-US" altLang="zh-CN">
                <a:sym typeface="+mn-ea"/>
              </a:rPr>
              <a:t>- 3D </a:t>
            </a:r>
            <a:r>
              <a:rPr lang="zh-CN" altLang="en-US">
                <a:sym typeface="+mn-ea"/>
              </a:rPr>
              <a:t>视角拍法国轮盘的赌桌和轮盘（加美女）</a:t>
            </a:r>
            <a:endParaRPr lang="en-US" altLang="zh-CN"/>
          </a:p>
          <a:p>
            <a:pPr algn="l"/>
            <a:r>
              <a:rPr lang="en-US" altLang="zh-CN"/>
              <a:t>First Deposit Bonus 100%</a:t>
            </a:r>
            <a:endParaRPr lang="zh-CN" altLang="en-US"/>
          </a:p>
          <a:p>
            <a:pPr algn="l"/>
            <a:r>
              <a:rPr lang="zh-CN" altLang="en-US"/>
              <a:t>首次存款红利</a:t>
            </a:r>
            <a:r>
              <a:rPr lang="en-US" altLang="zh-CN"/>
              <a:t>100%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5109210" y="3094990"/>
            <a:ext cx="18675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Lobby </a:t>
            </a:r>
            <a:r>
              <a:rPr lang="zh-CN" altLang="en-US"/>
              <a:t>大厅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1596390" y="1977390"/>
            <a:ext cx="27565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</a:t>
            </a:r>
          </a:p>
        </p:txBody>
      </p:sp>
      <p:pic>
        <p:nvPicPr>
          <p:cNvPr id="2" name="Picture 1" descr="323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10" y="1877695"/>
            <a:ext cx="8769985" cy="404749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9637395" y="1877695"/>
            <a:ext cx="2752725" cy="13220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Table </a:t>
            </a:r>
            <a:r>
              <a:rPr lang="zh-CN" altLang="en-US" sz="1600"/>
              <a:t>（赌桌）</a:t>
            </a:r>
            <a:endParaRPr lang="en-US" sz="1600"/>
          </a:p>
          <a:p>
            <a:r>
              <a:rPr lang="en-US" sz="1600"/>
              <a:t>Min Buyin</a:t>
            </a:r>
            <a:r>
              <a:rPr lang="zh-CN" altLang="en-US" sz="1600"/>
              <a:t>（最低注码）</a:t>
            </a:r>
            <a:endParaRPr lang="en-US" sz="1600"/>
          </a:p>
          <a:p>
            <a:r>
              <a:rPr lang="en-US" sz="1600"/>
              <a:t>Max Buyin</a:t>
            </a:r>
            <a:r>
              <a:rPr lang="zh-CN" altLang="en-US" sz="1600"/>
              <a:t>（最高注码）</a:t>
            </a:r>
            <a:endParaRPr lang="en-US" sz="1600"/>
          </a:p>
          <a:p>
            <a:r>
              <a:rPr lang="en-US" altLang="zh-CN" sz="1600"/>
              <a:t>Banker Min</a:t>
            </a:r>
            <a:r>
              <a:rPr lang="zh-CN" altLang="en-US" sz="1600"/>
              <a:t>（做庄最低资金）</a:t>
            </a:r>
            <a:endParaRPr lang="en-US" sz="1600"/>
          </a:p>
          <a:p>
            <a:r>
              <a:rPr lang="en-US" sz="1600"/>
              <a:t>Player</a:t>
            </a:r>
            <a:r>
              <a:rPr lang="zh-CN" altLang="en-US" sz="1600"/>
              <a:t>（玩家人数）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9464040" y="4942840"/>
            <a:ext cx="23183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Quick Seat </a:t>
            </a:r>
            <a:r>
              <a:rPr lang="zh-CN" altLang="en-US" sz="1600"/>
              <a:t>（快速加入）</a:t>
            </a:r>
            <a:endParaRPr lang="en-US" sz="1600"/>
          </a:p>
          <a:p>
            <a:r>
              <a:rPr lang="en-US" sz="1600"/>
              <a:t>View</a:t>
            </a:r>
            <a:r>
              <a:rPr lang="zh-CN" altLang="en-US" sz="1600"/>
              <a:t>（观战）</a:t>
            </a:r>
          </a:p>
        </p:txBody>
      </p:sp>
      <p:cxnSp>
        <p:nvCxnSpPr>
          <p:cNvPr id="7" name="Straight Arrow Connector 6"/>
          <p:cNvCxnSpPr>
            <a:endCxn id="3" idx="1"/>
          </p:cNvCxnSpPr>
          <p:nvPr/>
        </p:nvCxnSpPr>
        <p:spPr>
          <a:xfrm flipV="1">
            <a:off x="6321425" y="2538730"/>
            <a:ext cx="3315970" cy="67310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s 7"/>
          <p:cNvSpPr/>
          <p:nvPr/>
        </p:nvSpPr>
        <p:spPr>
          <a:xfrm>
            <a:off x="2317115" y="3103245"/>
            <a:ext cx="4087495" cy="192405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12685" y="3173730"/>
            <a:ext cx="2697480" cy="172339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079115" y="1155700"/>
            <a:ext cx="4196715" cy="1499235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Box 10"/>
          <p:cNvSpPr txBox="1"/>
          <p:nvPr/>
        </p:nvSpPr>
        <p:spPr>
          <a:xfrm>
            <a:off x="7765732" y="871538"/>
            <a:ext cx="37857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 &amp; Down Public </a:t>
            </a:r>
            <a:r>
              <a:rPr lang="zh-CN" altLang="en-US" dirty="0"/>
              <a:t>（上下家公开房）</a:t>
            </a:r>
            <a:endParaRPr lang="en-US" dirty="0"/>
          </a:p>
          <a:p>
            <a:r>
              <a:rPr lang="en-US" dirty="0"/>
              <a:t>Up &amp; Down VIP</a:t>
            </a:r>
            <a:r>
              <a:rPr lang="zh-CN" altLang="en-US" dirty="0"/>
              <a:t>（上下家</a:t>
            </a:r>
            <a:r>
              <a:rPr lang="en-US" altLang="zh-CN" dirty="0"/>
              <a:t>VIP</a:t>
            </a:r>
            <a:r>
              <a:rPr lang="zh-CN" altLang="en-US" dirty="0"/>
              <a:t>房）</a:t>
            </a:r>
            <a:endParaRPr lang="en-US" altLang="zh-CN" dirty="0"/>
          </a:p>
          <a:p>
            <a:r>
              <a:rPr lang="en-US" altLang="zh-CN" dirty="0"/>
              <a:t>French Roulette (</a:t>
            </a:r>
            <a:r>
              <a:rPr lang="zh-TW" altLang="en-US" dirty="0"/>
              <a:t>法國輪盤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12" name="Text Box 11"/>
          <p:cNvSpPr txBox="1"/>
          <p:nvPr/>
        </p:nvSpPr>
        <p:spPr>
          <a:xfrm>
            <a:off x="2752090" y="622300"/>
            <a:ext cx="2799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Ang Pao Given </a:t>
            </a:r>
            <a:r>
              <a:rPr lang="zh-CN" altLang="en-US"/>
              <a:t>已派出红包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897630" y="1059815"/>
            <a:ext cx="6350" cy="9848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23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" y="645160"/>
            <a:ext cx="8702040" cy="401637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3909060" y="4973955"/>
            <a:ext cx="916305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Min Bet</a:t>
            </a:r>
          </a:p>
          <a:p>
            <a:r>
              <a:rPr lang="en-US"/>
              <a:t>0.5</a:t>
            </a:r>
          </a:p>
          <a:p>
            <a:r>
              <a:rPr lang="en-US"/>
              <a:t>1</a:t>
            </a:r>
          </a:p>
          <a:p>
            <a:r>
              <a:rPr lang="en-US"/>
              <a:t>5</a:t>
            </a:r>
          </a:p>
          <a:p>
            <a:r>
              <a:rPr lang="en-US"/>
              <a:t>10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4824095" y="4973955"/>
            <a:ext cx="949325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Max Bet</a:t>
            </a:r>
          </a:p>
          <a:p>
            <a:r>
              <a:rPr lang="en-US"/>
              <a:t>10</a:t>
            </a:r>
          </a:p>
          <a:p>
            <a:r>
              <a:rPr lang="en-US"/>
              <a:t>20</a:t>
            </a:r>
          </a:p>
          <a:p>
            <a:r>
              <a:rPr lang="en-US"/>
              <a:t>100</a:t>
            </a:r>
          </a:p>
          <a:p>
            <a:r>
              <a:rPr lang="en-US"/>
              <a:t>200</a:t>
            </a:r>
          </a:p>
        </p:txBody>
      </p:sp>
      <p:sp>
        <p:nvSpPr>
          <p:cNvPr id="5" name="Text Box 4"/>
          <p:cNvSpPr txBox="1"/>
          <p:nvPr/>
        </p:nvSpPr>
        <p:spPr>
          <a:xfrm>
            <a:off x="2900045" y="4973955"/>
            <a:ext cx="1012825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Level</a:t>
            </a:r>
          </a:p>
          <a:p>
            <a:r>
              <a:rPr lang="en-US"/>
              <a:t>Regular</a:t>
            </a:r>
          </a:p>
          <a:p>
            <a:r>
              <a:rPr lang="en-US"/>
              <a:t>Silver</a:t>
            </a:r>
          </a:p>
          <a:p>
            <a:r>
              <a:rPr lang="en-US"/>
              <a:t>Gold</a:t>
            </a:r>
          </a:p>
          <a:p>
            <a:r>
              <a:rPr lang="en-US"/>
              <a:t>Platinum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4516120" y="2858135"/>
            <a:ext cx="1518920" cy="2063115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Box 10"/>
          <p:cNvSpPr txBox="1"/>
          <p:nvPr/>
        </p:nvSpPr>
        <p:spPr>
          <a:xfrm>
            <a:off x="5773420" y="4973955"/>
            <a:ext cx="1315720" cy="14763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Banker Min</a:t>
            </a:r>
          </a:p>
          <a:p>
            <a:r>
              <a:rPr lang="en-US"/>
              <a:t>100000</a:t>
            </a:r>
          </a:p>
          <a:p>
            <a:r>
              <a:rPr lang="en-US"/>
              <a:t>500000</a:t>
            </a:r>
          </a:p>
          <a:p>
            <a:r>
              <a:rPr lang="en-US"/>
              <a:t>100000</a:t>
            </a:r>
          </a:p>
          <a:p>
            <a:r>
              <a:rPr lang="en-US"/>
              <a:t>200000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8008620" y="4740910"/>
            <a:ext cx="2510790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Level - </a:t>
            </a:r>
            <a:r>
              <a:rPr lang="zh-CN" altLang="en-US" sz="1600"/>
              <a:t>级别</a:t>
            </a:r>
          </a:p>
          <a:p>
            <a:r>
              <a:rPr lang="en-US" altLang="zh-CN" sz="1600"/>
              <a:t>Regular - </a:t>
            </a:r>
            <a:r>
              <a:rPr lang="zh-CN" altLang="en-US" sz="1600"/>
              <a:t>普通</a:t>
            </a:r>
            <a:endParaRPr lang="en-US" altLang="zh-CN" sz="1600"/>
          </a:p>
          <a:p>
            <a:r>
              <a:rPr lang="en-US" altLang="zh-CN" sz="1600"/>
              <a:t>Silver - </a:t>
            </a:r>
            <a:r>
              <a:rPr lang="zh-CN" altLang="en-US" sz="1600"/>
              <a:t>银</a:t>
            </a:r>
            <a:endParaRPr lang="en-US" altLang="zh-CN" sz="1600"/>
          </a:p>
          <a:p>
            <a:r>
              <a:rPr lang="en-US" altLang="zh-CN" sz="1600"/>
              <a:t>Gold - </a:t>
            </a:r>
            <a:r>
              <a:rPr lang="zh-CN" altLang="en-US" sz="1600"/>
              <a:t>金</a:t>
            </a:r>
            <a:endParaRPr lang="en-US" altLang="zh-CN" sz="1600"/>
          </a:p>
          <a:p>
            <a:r>
              <a:rPr lang="en-US" altLang="zh-CN" sz="1600"/>
              <a:t>Platinum - </a:t>
            </a:r>
            <a:r>
              <a:rPr lang="zh-CN" altLang="en-US" sz="1600"/>
              <a:t>铂金</a:t>
            </a:r>
            <a:endParaRPr lang="en-US" altLang="zh-CN" sz="1600"/>
          </a:p>
          <a:p>
            <a:r>
              <a:rPr lang="en-US" altLang="zh-CN" sz="1600"/>
              <a:t>Min Bet - </a:t>
            </a:r>
            <a:r>
              <a:rPr lang="zh-CN" altLang="en-US" sz="1600"/>
              <a:t>最低注码</a:t>
            </a:r>
          </a:p>
          <a:p>
            <a:r>
              <a:rPr lang="en-US" altLang="zh-CN" sz="1600"/>
              <a:t>Max Bet - </a:t>
            </a:r>
            <a:r>
              <a:rPr lang="zh-CN" altLang="en-US" sz="1600"/>
              <a:t>最高注码</a:t>
            </a:r>
          </a:p>
          <a:p>
            <a:r>
              <a:rPr lang="en-US" altLang="zh-CN" sz="1600"/>
              <a:t>Banker Min - </a:t>
            </a:r>
            <a:r>
              <a:rPr lang="zh-CN" altLang="en-US" sz="1600"/>
              <a:t>庄家最低资金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575435" y="824230"/>
            <a:ext cx="7616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Forms </a:t>
            </a:r>
            <a:r>
              <a:rPr lang="zh-CN" altLang="en-US"/>
              <a:t>表格</a:t>
            </a:r>
            <a:r>
              <a:rPr lang="en-US"/>
              <a:t> 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1575435" y="1463675"/>
            <a:ext cx="784542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保留这些表格</a:t>
            </a:r>
          </a:p>
          <a:p>
            <a:endParaRPr lang="en-US" dirty="0"/>
          </a:p>
          <a:p>
            <a:r>
              <a:rPr lang="en-US" dirty="0"/>
              <a:t>1. Login/Sign Up </a:t>
            </a:r>
            <a:r>
              <a:rPr lang="zh-CN" altLang="en-US" dirty="0"/>
              <a:t>登录</a:t>
            </a:r>
            <a:r>
              <a:rPr lang="en-US" altLang="zh-CN" dirty="0"/>
              <a:t>/</a:t>
            </a:r>
            <a:r>
              <a:rPr lang="zh-CN" altLang="en-US" dirty="0"/>
              <a:t>新注册</a:t>
            </a:r>
            <a:r>
              <a:rPr lang="zh-TW" altLang="en-US" dirty="0"/>
              <a:t> </a:t>
            </a:r>
            <a:r>
              <a:rPr lang="en-US" altLang="zh-TW" dirty="0">
                <a:highlight>
                  <a:srgbClr val="FFFF00"/>
                </a:highlight>
              </a:rPr>
              <a:t>OK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2. Transaction - Deposit/ Withdrawal (Seamless wallet </a:t>
            </a:r>
            <a:r>
              <a:rPr lang="zh-CN" altLang="en-US" dirty="0"/>
              <a:t>单一钱包</a:t>
            </a:r>
            <a:r>
              <a:rPr lang="en-US" altLang="zh-CN" dirty="0"/>
              <a:t>)</a:t>
            </a:r>
            <a:endParaRPr lang="en-US" dirty="0"/>
          </a:p>
          <a:p>
            <a:r>
              <a:rPr lang="en-US" dirty="0"/>
              <a:t>3. Promotion </a:t>
            </a:r>
            <a:r>
              <a:rPr lang="zh-CN" altLang="en-US" dirty="0"/>
              <a:t>促销 </a:t>
            </a:r>
            <a:r>
              <a:rPr lang="en-US" altLang="zh-CN" dirty="0"/>
              <a:t>- Bonus</a:t>
            </a:r>
            <a:r>
              <a:rPr lang="zh-CN" altLang="en-US" dirty="0"/>
              <a:t>红利 </a:t>
            </a:r>
            <a:r>
              <a:rPr lang="en-US" altLang="zh-CN" dirty="0"/>
              <a:t>/ Cash Back</a:t>
            </a:r>
            <a:r>
              <a:rPr lang="zh-CN" altLang="en-US" dirty="0"/>
              <a:t>反水</a:t>
            </a:r>
            <a:r>
              <a:rPr lang="en-US" altLang="zh-CN" dirty="0"/>
              <a:t>/ Cash Rebate</a:t>
            </a:r>
            <a:r>
              <a:rPr lang="zh-CN" altLang="en-US" dirty="0"/>
              <a:t>回水</a:t>
            </a:r>
          </a:p>
          <a:p>
            <a:r>
              <a:rPr lang="en-US" dirty="0"/>
              <a:t>4. Affiliate </a:t>
            </a:r>
            <a:r>
              <a:rPr lang="zh-CN" altLang="en-US" dirty="0"/>
              <a:t>加盟</a:t>
            </a:r>
            <a:r>
              <a:rPr lang="zh-TW" altLang="en-US" dirty="0"/>
              <a:t> </a:t>
            </a:r>
            <a:r>
              <a:rPr lang="zh-TW" altLang="en-US" dirty="0">
                <a:solidFill>
                  <a:schemeClr val="bg1"/>
                </a:solidFill>
                <a:highlight>
                  <a:srgbClr val="FF0000"/>
                </a:highlight>
              </a:rPr>
              <a:t>先不做</a:t>
            </a:r>
            <a:endParaRPr lang="en-US" dirty="0">
              <a:solidFill>
                <a:schemeClr val="bg1"/>
              </a:solidFill>
              <a:highlight>
                <a:srgbClr val="FF0000"/>
              </a:highlight>
            </a:endParaRPr>
          </a:p>
          <a:p>
            <a:r>
              <a:rPr lang="en-US" dirty="0"/>
              <a:t>5. Game </a:t>
            </a:r>
            <a:r>
              <a:rPr lang="zh-CN" altLang="en-US" dirty="0"/>
              <a:t>游戏 </a:t>
            </a:r>
            <a:r>
              <a:rPr lang="en-US" altLang="zh-CN" dirty="0"/>
              <a:t>- Up &amp; Down (Public) </a:t>
            </a:r>
            <a:r>
              <a:rPr lang="zh-CN" altLang="en-US" dirty="0"/>
              <a:t>上下家（公开）</a:t>
            </a:r>
            <a:r>
              <a:rPr lang="en-US" altLang="zh-CN" dirty="0"/>
              <a:t>/  Up &amp; Down (VIP) </a:t>
            </a:r>
            <a:r>
              <a:rPr lang="zh-CN" altLang="en-US" dirty="0"/>
              <a:t>上下家（</a:t>
            </a:r>
            <a:r>
              <a:rPr lang="en-US" altLang="zh-CN" dirty="0"/>
              <a:t>VIP</a:t>
            </a:r>
            <a:r>
              <a:rPr lang="zh-CN" altLang="en-US" dirty="0"/>
              <a:t>）</a:t>
            </a:r>
            <a:r>
              <a:rPr lang="en-US" altLang="zh-CN" dirty="0"/>
              <a:t>/ France Roulette</a:t>
            </a:r>
            <a:r>
              <a:rPr lang="zh-CN" altLang="en-US" dirty="0"/>
              <a:t>（法国轮盘）</a:t>
            </a:r>
          </a:p>
          <a:p>
            <a:r>
              <a:rPr lang="en-US" altLang="zh-CN" dirty="0"/>
              <a:t>6. </a:t>
            </a:r>
            <a:r>
              <a:rPr lang="en-US" dirty="0"/>
              <a:t> Credit Balance </a:t>
            </a:r>
            <a:r>
              <a:rPr lang="zh-CN" altLang="en-US" dirty="0"/>
              <a:t>余额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/>
          <p:nvPr/>
        </p:nvSpPr>
        <p:spPr>
          <a:xfrm>
            <a:off x="5109210" y="3094990"/>
            <a:ext cx="18675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In Game </a:t>
            </a:r>
            <a:r>
              <a:rPr lang="zh-CN" altLang="en-US"/>
              <a:t>游戏</a:t>
            </a:r>
          </a:p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23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15" y="721360"/>
            <a:ext cx="5070475" cy="2339975"/>
          </a:xfrm>
          <a:prstGeom prst="rect">
            <a:avLst/>
          </a:prstGeom>
        </p:spPr>
      </p:pic>
      <p:pic>
        <p:nvPicPr>
          <p:cNvPr id="5" name="Picture 4" descr="323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" y="720725"/>
            <a:ext cx="5121275" cy="23634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4888230" y="3678555"/>
            <a:ext cx="1771650" cy="1198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Table Limit</a:t>
            </a:r>
          </a:p>
          <a:p>
            <a:r>
              <a:rPr lang="zh-CN" altLang="en-US"/>
              <a:t>赌桌赌额</a:t>
            </a:r>
            <a:endParaRPr lang="en-US"/>
          </a:p>
          <a:p>
            <a:r>
              <a:rPr lang="en-US"/>
              <a:t>Rake (Rake Limit)</a:t>
            </a:r>
          </a:p>
          <a:p>
            <a:r>
              <a:rPr lang="zh-CN" altLang="en-US"/>
              <a:t>平台抽成</a:t>
            </a:r>
          </a:p>
        </p:txBody>
      </p:sp>
      <p:sp>
        <p:nvSpPr>
          <p:cNvPr id="7" name="Text Box 6"/>
          <p:cNvSpPr txBox="1"/>
          <p:nvPr/>
        </p:nvSpPr>
        <p:spPr>
          <a:xfrm>
            <a:off x="6667500" y="3816985"/>
            <a:ext cx="883285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Jackpot</a:t>
            </a:r>
          </a:p>
          <a:p>
            <a:r>
              <a:rPr lang="en-US"/>
              <a:t>Jackpot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7553325" y="3816985"/>
            <a:ext cx="1043305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Play Now</a:t>
            </a:r>
          </a:p>
          <a:p>
            <a:r>
              <a:rPr lang="zh-CN" altLang="en-US"/>
              <a:t>开始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8596630" y="3816985"/>
            <a:ext cx="741680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Lobby</a:t>
            </a:r>
          </a:p>
          <a:p>
            <a:r>
              <a:rPr lang="zh-CN" altLang="en-US"/>
              <a:t>大厅</a:t>
            </a:r>
          </a:p>
        </p:txBody>
      </p:sp>
      <p:sp>
        <p:nvSpPr>
          <p:cNvPr id="10" name="Text Box 9"/>
          <p:cNvSpPr txBox="1"/>
          <p:nvPr/>
        </p:nvSpPr>
        <p:spPr>
          <a:xfrm>
            <a:off x="9338310" y="3816985"/>
            <a:ext cx="685800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Voice</a:t>
            </a:r>
          </a:p>
          <a:p>
            <a:r>
              <a:rPr lang="zh-CN" altLang="en-US"/>
              <a:t>声音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10027920" y="3816985"/>
            <a:ext cx="1284605" cy="6451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How to Play</a:t>
            </a:r>
          </a:p>
          <a:p>
            <a:r>
              <a:rPr lang="zh-CN" altLang="en-US"/>
              <a:t>游戏规则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3979545" y="3678555"/>
            <a:ext cx="908685" cy="11988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Player</a:t>
            </a:r>
          </a:p>
          <a:p>
            <a:r>
              <a:rPr lang="zh-CN" altLang="en-US"/>
              <a:t>玩家</a:t>
            </a:r>
            <a:endParaRPr lang="en-US"/>
          </a:p>
          <a:p>
            <a:r>
              <a:rPr lang="en-US"/>
              <a:t>Balance</a:t>
            </a:r>
          </a:p>
          <a:p>
            <a:r>
              <a:rPr lang="zh-CN" altLang="en-US"/>
              <a:t>余额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6752590" y="859155"/>
            <a:ext cx="2067560" cy="290195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825625" y="2849880"/>
            <a:ext cx="1079500" cy="198755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18"/>
          <p:cNvSpPr txBox="1"/>
          <p:nvPr/>
        </p:nvSpPr>
        <p:spPr>
          <a:xfrm>
            <a:off x="896620" y="4929505"/>
            <a:ext cx="26974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Action Button</a:t>
            </a:r>
            <a:r>
              <a:rPr lang="zh-CN" altLang="en-US"/>
              <a:t>看下页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2017</Words>
  <Application>Microsoft Office PowerPoint</Application>
  <PresentationFormat>寬螢幕</PresentationFormat>
  <Paragraphs>288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SimSun</vt:lpstr>
      <vt:lpstr>Arial</vt:lpstr>
      <vt:lpstr>Calibri</vt:lpstr>
      <vt:lpstr>Calibri Light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Moni.Yang</cp:lastModifiedBy>
  <cp:revision>14</cp:revision>
  <dcterms:created xsi:type="dcterms:W3CDTF">2020-07-08T12:15:00Z</dcterms:created>
  <dcterms:modified xsi:type="dcterms:W3CDTF">2020-07-30T10:39:50Z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1033-11.2.0.9453</vt:lpwstr>
  </property>
</Properties>
</file>

<file path=docProps/thumbnail.jpeg>
</file>